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7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007554-A6B3-418A-9E08-05D3E8A904C1}" type="datetimeFigureOut">
              <a:rPr lang="uk-UA" smtClean="0"/>
              <a:pPr/>
              <a:t>04.03.2014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5C30C-C376-4A1C-9BC7-0C77B069D62E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41438" y="914400"/>
            <a:ext cx="4175125" cy="3132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5550" y="4352734"/>
            <a:ext cx="4771221" cy="347838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41438" y="914400"/>
            <a:ext cx="4175125" cy="3132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5550" y="4352734"/>
            <a:ext cx="4771221" cy="347838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90613" y="933450"/>
            <a:ext cx="4487862" cy="3365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32589" y="4624271"/>
            <a:ext cx="4611364" cy="37349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fotoramky.narod.ru/images_big/ramky.narod.ru283.pn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0" y="0"/>
          <a:ext cx="9144000" cy="6883400"/>
        </p:xfrm>
        <a:graphic>
          <a:graphicData uri="http://schemas.openxmlformats.org/presentationml/2006/ole">
            <p:oleObj spid="_x0000_s1026" name="Точечный рисунок" r:id="rId3" imgW="3600000" imgH="2809524" progId="PBrush">
              <p:embed/>
            </p:oleObj>
          </a:graphicData>
        </a:graphic>
      </p:graphicFrame>
      <p:sp>
        <p:nvSpPr>
          <p:cNvPr id="102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700338" y="1989138"/>
            <a:ext cx="21590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sz="4000" b="1" dirty="0" smtClean="0"/>
              <a:t>Тема</a:t>
            </a:r>
            <a:endParaRPr lang="ru-RU" sz="4000" b="1" dirty="0" smtClean="0"/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619250" y="2565400"/>
            <a:ext cx="6481763" cy="2735263"/>
          </a:xfrm>
        </p:spPr>
        <p:txBody>
          <a:bodyPr>
            <a:normAutofit fontScale="77500" lnSpcReduction="20000"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sz="60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6000" b="1" i="1" dirty="0" err="1" smtClean="0">
                <a:solidFill>
                  <a:srgbClr val="FFC000"/>
                </a:solidFill>
              </a:rPr>
              <a:t>Вставні</a:t>
            </a:r>
            <a:r>
              <a:rPr lang="ru-RU" sz="6000" b="1" i="1" dirty="0" smtClean="0">
                <a:solidFill>
                  <a:srgbClr val="FFC000"/>
                </a:solidFill>
              </a:rPr>
              <a:t> слова, </a:t>
            </a:r>
            <a:r>
              <a:rPr lang="ru-RU" sz="6000" b="1" i="1" dirty="0" err="1" smtClean="0">
                <a:solidFill>
                  <a:srgbClr val="FFC000"/>
                </a:solidFill>
              </a:rPr>
              <a:t>словосполучення</a:t>
            </a:r>
            <a:r>
              <a:rPr lang="uk-UA" sz="6000" b="1" i="1" dirty="0" smtClean="0">
                <a:solidFill>
                  <a:srgbClr val="FFC000"/>
                </a:solidFill>
              </a:rPr>
              <a:t>,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uk-UA" sz="6000" b="1" i="1" dirty="0" smtClean="0">
                <a:solidFill>
                  <a:srgbClr val="FFC000"/>
                </a:solidFill>
              </a:rPr>
              <a:t>розділові знаки в ускладненому реченні</a:t>
            </a:r>
            <a:endParaRPr lang="ru-RU" sz="6000" b="1" i="1" dirty="0" smtClean="0">
              <a:solidFill>
                <a:srgbClr val="FFC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sz="6000" b="1" i="1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550" y="115888"/>
            <a:ext cx="132080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4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uk-UA" sz="3200" b="1" i="1" dirty="0" smtClean="0">
                <a:solidFill>
                  <a:srgbClr val="C00000"/>
                </a:solidFill>
              </a:rPr>
              <a:t>У яких реченнях виділені слова є вставними, у яких – членами речення?</a:t>
            </a:r>
            <a:endParaRPr lang="ru-RU" sz="3200" b="1" i="1" dirty="0" smtClean="0">
              <a:solidFill>
                <a:srgbClr val="C00000"/>
              </a:solidFill>
            </a:endParaRPr>
          </a:p>
        </p:txBody>
      </p:sp>
      <p:sp>
        <p:nvSpPr>
          <p:cNvPr id="9219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i="1" dirty="0" smtClean="0"/>
              <a:t>    </a:t>
            </a:r>
            <a:r>
              <a:rPr lang="uk-UA" i="1" dirty="0" smtClean="0"/>
              <a:t>Не все іще було, що </a:t>
            </a:r>
            <a:r>
              <a:rPr lang="uk-UA" b="1" i="1" dirty="0" smtClean="0"/>
              <a:t>може</a:t>
            </a:r>
            <a:r>
              <a:rPr lang="uk-UA" i="1" dirty="0" smtClean="0"/>
              <a:t> бути. </a:t>
            </a:r>
            <a:r>
              <a:rPr lang="uk-UA" b="1" i="1" dirty="0" smtClean="0"/>
              <a:t>Може</a:t>
            </a:r>
            <a:r>
              <a:rPr lang="uk-UA" i="1" dirty="0" smtClean="0"/>
              <a:t> пісня хліб благословляє, </a:t>
            </a:r>
            <a:r>
              <a:rPr lang="uk-UA" b="1" i="1" dirty="0" smtClean="0"/>
              <a:t>може</a:t>
            </a:r>
            <a:r>
              <a:rPr lang="uk-UA" i="1" dirty="0" smtClean="0"/>
              <a:t> в пісню йде від хліба сила. І на світанні трепетним вітрилом мені </a:t>
            </a:r>
            <a:r>
              <a:rPr lang="uk-UA" b="1" i="1" dirty="0" smtClean="0"/>
              <a:t>здається</a:t>
            </a:r>
            <a:r>
              <a:rPr lang="uk-UA" i="1" dirty="0" smtClean="0"/>
              <a:t> вишня </a:t>
            </a:r>
            <a:r>
              <a:rPr lang="uk-UA" i="1" dirty="0" err="1" smtClean="0"/>
              <a:t>іздаля</a:t>
            </a:r>
            <a:r>
              <a:rPr lang="uk-UA" i="1" dirty="0" smtClean="0"/>
              <a:t>. Не вистою </a:t>
            </a:r>
            <a:r>
              <a:rPr lang="uk-UA" b="1" i="1" dirty="0" smtClean="0"/>
              <a:t>здається</a:t>
            </a:r>
            <a:r>
              <a:rPr lang="uk-UA" i="1" dirty="0" smtClean="0"/>
              <a:t> вже не вистою. Гарячому мисливцю і пень лисом </a:t>
            </a:r>
            <a:r>
              <a:rPr lang="uk-UA" b="1" i="1" dirty="0" smtClean="0"/>
              <a:t>здається</a:t>
            </a:r>
            <a:r>
              <a:rPr lang="uk-UA" i="1" dirty="0" smtClean="0"/>
              <a:t>.</a:t>
            </a:r>
            <a:r>
              <a:rPr lang="ru-RU" i="1" dirty="0" smtClean="0"/>
              <a:t> 3. Генерал </a:t>
            </a:r>
            <a:r>
              <a:rPr lang="ru-RU" b="1" i="1" dirty="0" smtClean="0"/>
              <a:t>видно</a:t>
            </a:r>
            <a:r>
              <a:rPr lang="ru-RU" i="1" dirty="0" smtClean="0"/>
              <a:t> </a:t>
            </a:r>
            <a:r>
              <a:rPr lang="ru-RU" i="1" dirty="0" err="1" smtClean="0"/>
              <a:t>був</a:t>
            </a:r>
            <a:r>
              <a:rPr lang="ru-RU" i="1" dirty="0" smtClean="0"/>
              <a:t> </a:t>
            </a:r>
            <a:r>
              <a:rPr lang="ru-RU" i="1" dirty="0" err="1" smtClean="0"/>
              <a:t>чимось</a:t>
            </a:r>
            <a:r>
              <a:rPr lang="ru-RU" i="1" dirty="0" smtClean="0"/>
              <a:t> не </a:t>
            </a:r>
            <a:r>
              <a:rPr lang="ru-RU" i="1" dirty="0" err="1" smtClean="0"/>
              <a:t>вдоволений</a:t>
            </a:r>
            <a:r>
              <a:rPr lang="ru-RU" i="1" dirty="0" smtClean="0"/>
              <a:t> (О. Гончар). 4. </a:t>
            </a:r>
            <a:r>
              <a:rPr lang="ru-RU" b="1" i="1" dirty="0" smtClean="0"/>
              <a:t>Видно</a:t>
            </a:r>
            <a:r>
              <a:rPr lang="ru-RU" i="1" dirty="0" smtClean="0"/>
              <a:t> </a:t>
            </a:r>
            <a:r>
              <a:rPr lang="ru-RU" i="1" dirty="0" err="1" smtClean="0"/>
              <a:t>місто</a:t>
            </a:r>
            <a:r>
              <a:rPr lang="ru-RU" i="1" dirty="0" smtClean="0"/>
              <a:t>, </a:t>
            </a:r>
            <a:r>
              <a:rPr lang="ru-RU" i="1" dirty="0" err="1" smtClean="0"/>
              <a:t>далі</a:t>
            </a:r>
            <a:r>
              <a:rPr lang="ru-RU" i="1" dirty="0" smtClean="0"/>
              <a:t> поле у </a:t>
            </a:r>
            <a:r>
              <a:rPr lang="ru-RU" i="1" dirty="0" err="1" smtClean="0"/>
              <a:t>моєму</a:t>
            </a:r>
            <a:r>
              <a:rPr lang="ru-RU" i="1" dirty="0" smtClean="0"/>
              <a:t> </a:t>
            </a:r>
            <a:r>
              <a:rPr lang="ru-RU" i="1" dirty="0" err="1" smtClean="0"/>
              <a:t>вікні</a:t>
            </a:r>
            <a:r>
              <a:rPr lang="ru-RU" i="1" dirty="0" smtClean="0"/>
              <a:t> (М. </a:t>
            </a:r>
            <a:r>
              <a:rPr lang="ru-RU" i="1" dirty="0" err="1" smtClean="0"/>
              <a:t>Рильський</a:t>
            </a:r>
            <a:r>
              <a:rPr lang="ru-RU" i="1" dirty="0" smtClean="0"/>
              <a:t>).</a:t>
            </a:r>
          </a:p>
          <a:p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0"/>
            <a:ext cx="9144000" cy="5000625"/>
          </a:xfrm>
        </p:spPr>
        <p:txBody>
          <a:bodyPr/>
          <a:lstStyle/>
          <a:p>
            <a:pPr algn="l">
              <a:defRPr/>
            </a:pPr>
            <a:r>
              <a:rPr lang="ru-RU" sz="32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Творче</a:t>
            </a:r>
            <a:r>
              <a:rPr lang="ru-RU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32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завдання</a:t>
            </a:r>
            <a:r>
              <a:rPr lang="ru-RU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32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</a:t>
            </a:r>
            <a:r>
              <a:rPr lang="ru-RU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32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прийомом</a:t>
            </a:r>
            <a:r>
              <a:rPr lang="ru-RU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32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взаємоперевірки</a:t>
            </a: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err="1" smtClean="0">
                <a:solidFill>
                  <a:srgbClr val="000066"/>
                </a:solidFill>
                <a:latin typeface="+mn-lt"/>
              </a:rPr>
              <a:t>Скласти</a:t>
            </a:r>
            <a:r>
              <a:rPr lang="ru-RU" sz="2400" dirty="0" smtClean="0">
                <a:solidFill>
                  <a:srgbClr val="000066"/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rgbClr val="000066"/>
                </a:solidFill>
                <a:latin typeface="+mn-lt"/>
              </a:rPr>
              <a:t>чотири</a:t>
            </a:r>
            <a:r>
              <a:rPr lang="ru-RU" sz="2400" dirty="0" smtClean="0">
                <a:solidFill>
                  <a:srgbClr val="000066"/>
                </a:solidFill>
                <a:latin typeface="+mn-lt"/>
              </a:rPr>
              <a:t> пари </a:t>
            </a:r>
            <a:r>
              <a:rPr lang="ru-RU" sz="2400" dirty="0" err="1" smtClean="0">
                <a:solidFill>
                  <a:srgbClr val="000066"/>
                </a:solidFill>
                <a:latin typeface="+mn-lt"/>
              </a:rPr>
              <a:t>речень</a:t>
            </a:r>
            <a:r>
              <a:rPr lang="ru-RU" sz="2400" dirty="0" smtClean="0">
                <a:solidFill>
                  <a:srgbClr val="000066"/>
                </a:solidFill>
                <a:latin typeface="+mn-lt"/>
              </a:rPr>
              <a:t>, </a:t>
            </a:r>
            <a:r>
              <a:rPr lang="ru-RU" sz="2400" dirty="0" err="1" smtClean="0">
                <a:solidFill>
                  <a:srgbClr val="000066"/>
                </a:solidFill>
                <a:latin typeface="+mn-lt"/>
              </a:rPr>
              <a:t>щоб</a:t>
            </a:r>
            <a:r>
              <a:rPr lang="ru-RU" sz="2400" dirty="0" smtClean="0">
                <a:solidFill>
                  <a:srgbClr val="000066"/>
                </a:solidFill>
                <a:latin typeface="+mn-lt"/>
              </a:rPr>
              <a:t> в одних слова </a:t>
            </a:r>
            <a:r>
              <a:rPr lang="ru-RU" sz="2400" i="1" dirty="0" err="1" smtClean="0">
                <a:solidFill>
                  <a:schemeClr val="tx1"/>
                </a:solidFill>
                <a:latin typeface="+mn-lt"/>
              </a:rPr>
              <a:t>кажуть</a:t>
            </a:r>
            <a:r>
              <a:rPr lang="ru-RU" sz="2400" i="1" dirty="0" smtClean="0">
                <a:solidFill>
                  <a:schemeClr val="tx1"/>
                </a:solidFill>
                <a:latin typeface="+mn-lt"/>
              </a:rPr>
              <a:t>, правда, видно, </a:t>
            </a:r>
            <a:r>
              <a:rPr lang="ru-RU" sz="2400" i="1" dirty="0" err="1" smtClean="0">
                <a:solidFill>
                  <a:schemeClr val="tx1"/>
                </a:solidFill>
                <a:latin typeface="+mn-lt"/>
              </a:rPr>
              <a:t>здавалося</a:t>
            </a:r>
            <a:r>
              <a:rPr lang="ru-RU" sz="2400" i="1" dirty="0" smtClean="0">
                <a:solidFill>
                  <a:schemeClr val="tx1"/>
                </a:solidFill>
                <a:latin typeface="+mn-lt"/>
              </a:rPr>
              <a:t>  </a:t>
            </a:r>
            <a:r>
              <a:rPr lang="ru-RU" sz="2400" dirty="0" err="1" smtClean="0">
                <a:solidFill>
                  <a:srgbClr val="000066"/>
                </a:solidFill>
                <a:latin typeface="+mn-lt"/>
              </a:rPr>
              <a:t>були</a:t>
            </a:r>
            <a:r>
              <a:rPr lang="ru-RU" sz="2400" dirty="0" smtClean="0">
                <a:solidFill>
                  <a:srgbClr val="000066"/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rgbClr val="000066"/>
                </a:solidFill>
                <a:latin typeface="+mn-lt"/>
              </a:rPr>
              <a:t>вставними</a:t>
            </a:r>
            <a:r>
              <a:rPr lang="ru-RU" sz="2400" dirty="0" smtClean="0">
                <a:solidFill>
                  <a:srgbClr val="000066"/>
                </a:solidFill>
                <a:latin typeface="+mn-lt"/>
              </a:rPr>
              <a:t>, а в </a:t>
            </a:r>
            <a:r>
              <a:rPr lang="ru-RU" sz="2400" dirty="0" err="1" smtClean="0">
                <a:solidFill>
                  <a:srgbClr val="000066"/>
                </a:solidFill>
                <a:latin typeface="+mn-lt"/>
              </a:rPr>
              <a:t>інших</a:t>
            </a:r>
            <a:r>
              <a:rPr lang="ru-RU" sz="2400" dirty="0" smtClean="0">
                <a:solidFill>
                  <a:srgbClr val="000066"/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rgbClr val="000066"/>
                </a:solidFill>
                <a:latin typeface="+mn-lt"/>
              </a:rPr>
              <a:t>ці</a:t>
            </a:r>
            <a:r>
              <a:rPr lang="ru-RU" sz="2400" dirty="0" smtClean="0">
                <a:solidFill>
                  <a:srgbClr val="000066"/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rgbClr val="000066"/>
                </a:solidFill>
                <a:latin typeface="+mn-lt"/>
              </a:rPr>
              <a:t>самі</a:t>
            </a:r>
            <a:r>
              <a:rPr lang="ru-RU" sz="2400" dirty="0" smtClean="0">
                <a:solidFill>
                  <a:srgbClr val="000066"/>
                </a:solidFill>
                <a:latin typeface="+mn-lt"/>
              </a:rPr>
              <a:t> слова </a:t>
            </a:r>
            <a:r>
              <a:rPr lang="ru-RU" sz="2400" dirty="0" err="1" smtClean="0">
                <a:solidFill>
                  <a:srgbClr val="000066"/>
                </a:solidFill>
                <a:latin typeface="+mn-lt"/>
              </a:rPr>
              <a:t>виступали</a:t>
            </a:r>
            <a:r>
              <a:rPr lang="ru-RU" sz="2400" dirty="0" smtClean="0">
                <a:solidFill>
                  <a:srgbClr val="000066"/>
                </a:solidFill>
                <a:latin typeface="+mn-lt"/>
              </a:rPr>
              <a:t> в </a:t>
            </a:r>
            <a:r>
              <a:rPr lang="ru-RU" sz="2400" dirty="0" err="1" smtClean="0">
                <a:solidFill>
                  <a:srgbClr val="000066"/>
                </a:solidFill>
                <a:latin typeface="+mn-lt"/>
              </a:rPr>
              <a:t>ролі</a:t>
            </a:r>
            <a:r>
              <a:rPr lang="ru-RU" sz="2400" dirty="0" smtClean="0">
                <a:solidFill>
                  <a:srgbClr val="000066"/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rgbClr val="000066"/>
                </a:solidFill>
                <a:latin typeface="+mn-lt"/>
              </a:rPr>
              <a:t>членів</a:t>
            </a:r>
            <a:r>
              <a:rPr lang="ru-RU" sz="2400" dirty="0" smtClean="0">
                <a:solidFill>
                  <a:srgbClr val="000066"/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rgbClr val="000066"/>
                </a:solidFill>
                <a:latin typeface="+mn-lt"/>
              </a:rPr>
              <a:t>речення</a:t>
            </a:r>
            <a:r>
              <a:rPr lang="ru-RU" sz="2400" dirty="0" smtClean="0">
                <a:solidFill>
                  <a:srgbClr val="000066"/>
                </a:solidFill>
                <a:latin typeface="+mn-lt"/>
              </a:rPr>
              <a:t>.</a:t>
            </a:r>
            <a:br>
              <a:rPr lang="ru-RU" sz="2400" dirty="0" smtClean="0">
                <a:solidFill>
                  <a:srgbClr val="000066"/>
                </a:solidFill>
                <a:latin typeface="+mn-lt"/>
              </a:rPr>
            </a:br>
            <a:r>
              <a:rPr lang="ru-RU" sz="2400" dirty="0" smtClean="0">
                <a:solidFill>
                  <a:srgbClr val="000066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rgbClr val="000066"/>
                </a:solidFill>
                <a:latin typeface="+mn-lt"/>
              </a:rPr>
            </a:br>
            <a:r>
              <a:rPr lang="ru-RU" sz="2400" b="1" dirty="0" err="1" smtClean="0">
                <a:solidFill>
                  <a:srgbClr val="FF0000"/>
                </a:solidFill>
                <a:latin typeface="+mn-lt"/>
              </a:rPr>
              <a:t>Зразок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. </a:t>
            </a:r>
            <a:r>
              <a:rPr lang="ru-RU" sz="2400" dirty="0" smtClean="0">
                <a:solidFill>
                  <a:srgbClr val="006600"/>
                </a:solidFill>
                <a:latin typeface="+mn-lt"/>
              </a:rPr>
              <a:t>Треба, </a:t>
            </a:r>
            <a:r>
              <a:rPr lang="ru-RU" sz="2400" dirty="0" err="1" smtClean="0">
                <a:solidFill>
                  <a:srgbClr val="006600"/>
                </a:solidFill>
                <a:latin typeface="+mn-lt"/>
              </a:rPr>
              <a:t>виходить</a:t>
            </a:r>
            <a:r>
              <a:rPr lang="ru-RU" sz="2400" dirty="0" smtClean="0">
                <a:solidFill>
                  <a:srgbClr val="006600"/>
                </a:solidFill>
                <a:latin typeface="+mn-lt"/>
              </a:rPr>
              <a:t>, </a:t>
            </a:r>
            <a:r>
              <a:rPr lang="ru-RU" sz="2400" dirty="0" err="1" smtClean="0">
                <a:solidFill>
                  <a:srgbClr val="006600"/>
                </a:solidFill>
                <a:latin typeface="+mn-lt"/>
              </a:rPr>
              <a:t>іти</a:t>
            </a:r>
            <a:r>
              <a:rPr lang="ru-RU" sz="2400" dirty="0" smtClean="0">
                <a:solidFill>
                  <a:srgbClr val="006600"/>
                </a:solidFill>
                <a:latin typeface="+mn-lt"/>
              </a:rPr>
              <a:t> на </a:t>
            </a:r>
            <a:r>
              <a:rPr lang="ru-RU" sz="2400" dirty="0" err="1" smtClean="0">
                <a:solidFill>
                  <a:srgbClr val="006600"/>
                </a:solidFill>
                <a:latin typeface="+mn-lt"/>
              </a:rPr>
              <a:t>додаткове</a:t>
            </a:r>
            <a:r>
              <a:rPr lang="ru-RU" sz="2400" dirty="0" smtClean="0">
                <a:solidFill>
                  <a:srgbClr val="006600"/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rgbClr val="006600"/>
                </a:solidFill>
                <a:latin typeface="+mn-lt"/>
              </a:rPr>
              <a:t>заняття</a:t>
            </a:r>
            <a:r>
              <a:rPr lang="ru-RU" sz="2400" dirty="0" smtClean="0">
                <a:solidFill>
                  <a:srgbClr val="006600"/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rgbClr val="006600"/>
                </a:solidFill>
                <a:latin typeface="+mn-lt"/>
              </a:rPr>
              <a:t>з</a:t>
            </a:r>
            <a:r>
              <a:rPr lang="ru-RU" sz="2400" dirty="0" smtClean="0">
                <a:solidFill>
                  <a:srgbClr val="006600"/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rgbClr val="006600"/>
                </a:solidFill>
                <a:latin typeface="+mn-lt"/>
              </a:rPr>
              <a:t>алгебри</a:t>
            </a:r>
            <a:r>
              <a:rPr lang="ru-RU" sz="2400" dirty="0" smtClean="0">
                <a:solidFill>
                  <a:srgbClr val="006600"/>
                </a:solidFill>
                <a:latin typeface="+mn-lt"/>
              </a:rPr>
              <a:t>. — З </a:t>
            </a:r>
            <a:r>
              <a:rPr lang="ru-RU" sz="2400" dirty="0" err="1" smtClean="0">
                <a:solidFill>
                  <a:srgbClr val="006600"/>
                </a:solidFill>
                <a:latin typeface="+mn-lt"/>
              </a:rPr>
              <a:t>класу</a:t>
            </a:r>
            <a:r>
              <a:rPr lang="ru-RU" sz="2400" dirty="0" smtClean="0">
                <a:solidFill>
                  <a:srgbClr val="006600"/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rgbClr val="006600"/>
                </a:solidFill>
                <a:latin typeface="+mn-lt"/>
              </a:rPr>
              <a:t>виходить</a:t>
            </a:r>
            <a:r>
              <a:rPr lang="ru-RU" sz="2400" dirty="0" smtClean="0">
                <a:solidFill>
                  <a:srgbClr val="006600"/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rgbClr val="006600"/>
                </a:solidFill>
                <a:latin typeface="+mn-lt"/>
              </a:rPr>
              <a:t>гарна</a:t>
            </a:r>
            <a:r>
              <a:rPr lang="ru-RU" sz="2400" dirty="0" smtClean="0">
                <a:solidFill>
                  <a:srgbClr val="006600"/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rgbClr val="006600"/>
                </a:solidFill>
                <a:latin typeface="+mn-lt"/>
              </a:rPr>
              <a:t>дівчина</a:t>
            </a:r>
            <a:r>
              <a:rPr lang="ru-RU" sz="2400" dirty="0" smtClean="0">
                <a:solidFill>
                  <a:srgbClr val="006600"/>
                </a:solidFill>
                <a:latin typeface="+mn-lt"/>
              </a:rPr>
              <a:t>.</a:t>
            </a:r>
            <a:r>
              <a:rPr lang="ru-RU" sz="2400" dirty="0" smtClean="0">
                <a:solidFill>
                  <a:srgbClr val="000066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rgbClr val="000066"/>
                </a:solidFill>
                <a:latin typeface="+mn-lt"/>
              </a:rPr>
            </a:br>
            <a:r>
              <a:rPr lang="ru-RU" sz="2400" dirty="0" smtClean="0">
                <a:solidFill>
                  <a:srgbClr val="000066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rgbClr val="000066"/>
                </a:solidFill>
                <a:latin typeface="+mn-lt"/>
              </a:rPr>
            </a:br>
            <a:endParaRPr lang="ru-RU" sz="2400" dirty="0">
              <a:solidFill>
                <a:srgbClr val="000066"/>
              </a:solidFill>
              <a:latin typeface="+mn-lt"/>
            </a:endParaRPr>
          </a:p>
        </p:txBody>
      </p:sp>
      <p:pic>
        <p:nvPicPr>
          <p:cNvPr id="7171" name="Picture 3" descr="D:\Украинский язык\крутяк\Творча робота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4250" y="3857628"/>
            <a:ext cx="2816225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1208120134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600CC"/>
          </a:solidFill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836613"/>
            <a:ext cx="7631113" cy="5616575"/>
          </a:xfrm>
        </p:spPr>
        <p:txBody>
          <a:bodyPr>
            <a:normAutofit fontScale="90000"/>
          </a:bodyPr>
          <a:lstStyle/>
          <a:p>
            <a:pPr lvl="0"/>
            <a:r>
              <a:rPr lang="uk-UA" sz="3600" b="1" i="1" dirty="0" smtClean="0">
                <a:solidFill>
                  <a:srgbClr val="C00000"/>
                </a:solidFill>
              </a:rPr>
              <a:t>Відредагуйте речення.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uk-UA" sz="3200" dirty="0" smtClean="0"/>
              <a:t>       Ароматичні добавки різних лікарських трав надають чаю дуже приємного, неповторного </a:t>
            </a:r>
            <a:r>
              <a:rPr lang="uk-UA" sz="3200" dirty="0" err="1" smtClean="0"/>
              <a:t>привкусу</a:t>
            </a:r>
            <a:r>
              <a:rPr lang="uk-UA" sz="3200" dirty="0" smtClean="0"/>
              <a:t>. Серед </a:t>
            </a:r>
            <a:r>
              <a:rPr lang="uk-UA" sz="3200" dirty="0" err="1" smtClean="0"/>
              <a:t>міроприємств</a:t>
            </a:r>
            <a:r>
              <a:rPr lang="uk-UA" sz="3200" dirty="0" smtClean="0"/>
              <a:t> по відзначенню цього свята були </a:t>
            </a:r>
            <a:r>
              <a:rPr lang="uk-UA" sz="3200" dirty="0" err="1" smtClean="0"/>
              <a:t>слідуючі</a:t>
            </a:r>
            <a:r>
              <a:rPr lang="uk-UA" sz="3200" dirty="0" smtClean="0"/>
              <a:t>: виступи музичних колективів,конкурси, вікторини. Пощипуючи соковиту траву й помахуючи хвостом, у коня задоволено мружилися очі.</a:t>
            </a:r>
            <a:br>
              <a:rPr lang="uk-UA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anm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WordArt 7"/>
          <p:cNvSpPr>
            <a:spLocks noChangeArrowheads="1" noChangeShapeType="1" noTextEdit="1"/>
          </p:cNvSpPr>
          <p:nvPr/>
        </p:nvSpPr>
        <p:spPr bwMode="auto">
          <a:xfrm>
            <a:off x="2411413" y="549275"/>
            <a:ext cx="6121400" cy="115093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uk-UA" sz="3600" b="1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Підсумок уроку</a:t>
            </a:r>
          </a:p>
        </p:txBody>
      </p:sp>
      <p:sp>
        <p:nvSpPr>
          <p:cNvPr id="18436" name="Oval 8"/>
          <p:cNvSpPr>
            <a:spLocks noChangeArrowheads="1"/>
          </p:cNvSpPr>
          <p:nvPr/>
        </p:nvSpPr>
        <p:spPr bwMode="auto">
          <a:xfrm>
            <a:off x="7812088" y="6092825"/>
            <a:ext cx="1331912" cy="7651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ramky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Oval 7"/>
          <p:cNvSpPr>
            <a:spLocks noChangeArrowheads="1"/>
          </p:cNvSpPr>
          <p:nvPr/>
        </p:nvSpPr>
        <p:spPr bwMode="auto">
          <a:xfrm>
            <a:off x="827088" y="188913"/>
            <a:ext cx="5400675" cy="1008062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uk-UA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Домашнє завдання:</a:t>
            </a:r>
            <a:endParaRPr lang="ru-RU" sz="4000" b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1604" y="1714488"/>
            <a:ext cx="5357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ст.132-137(опрацювати теоретичний матеріал)</a:t>
            </a:r>
          </a:p>
          <a:p>
            <a:r>
              <a:rPr lang="uk-UA" dirty="0" smtClean="0"/>
              <a:t>Впр.254(1завд.+2 речення </a:t>
            </a:r>
            <a:r>
              <a:rPr lang="uk-UA" smtClean="0"/>
              <a:t>синтаксичний розбір)</a:t>
            </a:r>
            <a:endParaRPr lang="uk-U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0" y="0"/>
          <a:ext cx="9144000" cy="1773238"/>
        </p:xfrm>
        <a:graphic>
          <a:graphicData uri="http://schemas.openxmlformats.org/presentationml/2006/ole">
            <p:oleObj spid="_x0000_s2050" name="Точечный рисунок" r:id="rId3" imgW="5942857" imgH="676369" progId="PBrush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0" y="5084763"/>
          <a:ext cx="9144000" cy="1773237"/>
        </p:xfrm>
        <a:graphic>
          <a:graphicData uri="http://schemas.openxmlformats.org/presentationml/2006/ole">
            <p:oleObj spid="_x0000_s2051" name="Точечный рисунок" r:id="rId4" imgW="5942857" imgH="676369" progId="PBrush">
              <p:embed/>
            </p:oleObj>
          </a:graphicData>
        </a:graphic>
      </p:graphicFrame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>
          <a:xfrm>
            <a:off x="684213" y="2133600"/>
            <a:ext cx="8135937" cy="2663825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uk-UA" sz="4000" b="1" dirty="0" smtClean="0">
                <a:solidFill>
                  <a:schemeClr val="tx1"/>
                </a:solidFill>
                <a:latin typeface="+mn-lt"/>
              </a:rPr>
              <a:t>Наша рідна українська мова – це основа нашої безмежно багатої культури. Це наш дух, наша душа, наша пісня...</a:t>
            </a:r>
            <a:r>
              <a:rPr lang="uk-UA" sz="4000" i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uk-UA" sz="4000" i="1" dirty="0" smtClean="0">
                <a:solidFill>
                  <a:schemeClr val="tx1"/>
                </a:solidFill>
                <a:latin typeface="+mn-lt"/>
              </a:rPr>
            </a:br>
            <a:r>
              <a:rPr lang="uk-UA" sz="4000" i="1" dirty="0" smtClean="0">
                <a:solidFill>
                  <a:schemeClr val="tx1"/>
                </a:solidFill>
                <a:latin typeface="+mn-lt"/>
              </a:rPr>
              <a:t>                                    </a:t>
            </a:r>
            <a:r>
              <a:rPr lang="uk-UA" sz="4000" b="1" i="1" dirty="0" smtClean="0">
                <a:solidFill>
                  <a:schemeClr val="tx1"/>
                </a:solidFill>
                <a:latin typeface="+mn-lt"/>
              </a:rPr>
              <a:t>О. Гончар.</a:t>
            </a:r>
            <a:endParaRPr lang="ru-RU" sz="4000" b="1" i="1" dirty="0" smtClean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10058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de-DE" dirty="0" err="1"/>
              <a:t>Завдання</a:t>
            </a:r>
            <a:r>
              <a:rPr lang="de-DE" dirty="0"/>
              <a:t> </a:t>
            </a:r>
            <a:r>
              <a:rPr lang="de-DE" dirty="0" err="1"/>
              <a:t>уроку</a:t>
            </a:r>
            <a:r>
              <a:rPr lang="de-DE" dirty="0"/>
              <a:t>: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6481" y="1604329"/>
            <a:ext cx="8228160" cy="4526396"/>
          </a:xfrm>
          <a:ln/>
        </p:spPr>
        <p:txBody>
          <a:bodyPr/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de-DE" dirty="0" err="1"/>
              <a:t>навчитися</a:t>
            </a:r>
            <a:r>
              <a:rPr lang="de-DE" dirty="0"/>
              <a:t> </a:t>
            </a:r>
            <a:r>
              <a:rPr lang="de-DE" dirty="0" err="1"/>
              <a:t>розрізняти</a:t>
            </a:r>
            <a:r>
              <a:rPr lang="de-DE" dirty="0"/>
              <a:t> </a:t>
            </a:r>
            <a:r>
              <a:rPr lang="de-DE" dirty="0" err="1"/>
              <a:t>вставні</a:t>
            </a:r>
            <a:r>
              <a:rPr lang="de-DE" dirty="0"/>
              <a:t> </a:t>
            </a:r>
            <a:r>
              <a:rPr lang="de-DE" dirty="0" err="1"/>
              <a:t>слова</a:t>
            </a:r>
            <a:r>
              <a:rPr lang="de-DE" dirty="0"/>
              <a:t>, </a:t>
            </a:r>
            <a:r>
              <a:rPr lang="de-DE" dirty="0" err="1"/>
              <a:t>аналізувати</a:t>
            </a:r>
            <a:r>
              <a:rPr lang="de-DE" dirty="0"/>
              <a:t> </a:t>
            </a:r>
            <a:r>
              <a:rPr lang="de-DE" dirty="0" err="1"/>
              <a:t>їх</a:t>
            </a:r>
            <a:r>
              <a:rPr lang="de-DE" dirty="0"/>
              <a:t> </a:t>
            </a:r>
            <a:r>
              <a:rPr lang="de-DE" dirty="0" err="1"/>
              <a:t>стилістичну</a:t>
            </a:r>
            <a:r>
              <a:rPr lang="de-DE" dirty="0"/>
              <a:t> </a:t>
            </a:r>
            <a:r>
              <a:rPr lang="de-DE" dirty="0" err="1"/>
              <a:t>роль</a:t>
            </a:r>
            <a:r>
              <a:rPr lang="de-DE" dirty="0"/>
              <a:t>, </a:t>
            </a:r>
            <a:r>
              <a:rPr lang="de-DE" dirty="0" err="1"/>
              <a:t>правильно</a:t>
            </a:r>
            <a:r>
              <a:rPr lang="de-DE" dirty="0"/>
              <a:t> </a:t>
            </a:r>
            <a:r>
              <a:rPr lang="de-DE" dirty="0" err="1"/>
              <a:t>інтонувати</a:t>
            </a:r>
            <a:r>
              <a:rPr lang="de-DE" dirty="0"/>
              <a:t> </a:t>
            </a:r>
            <a:r>
              <a:rPr lang="de-DE" dirty="0" err="1"/>
              <a:t>речення</a:t>
            </a:r>
            <a:r>
              <a:rPr lang="de-DE" dirty="0"/>
              <a:t> </a:t>
            </a:r>
            <a:r>
              <a:rPr lang="de-DE" dirty="0" err="1"/>
              <a:t>із</a:t>
            </a:r>
            <a:r>
              <a:rPr lang="de-DE" dirty="0"/>
              <a:t> </a:t>
            </a:r>
            <a:r>
              <a:rPr lang="de-DE" dirty="0" err="1"/>
              <a:t>вставними</a:t>
            </a:r>
            <a:r>
              <a:rPr lang="de-DE" dirty="0"/>
              <a:t> </a:t>
            </a:r>
            <a:r>
              <a:rPr lang="de-DE" dirty="0" err="1"/>
              <a:t>словами</a:t>
            </a:r>
            <a:r>
              <a:rPr lang="de-DE" dirty="0"/>
              <a:t>, </a:t>
            </a:r>
            <a:r>
              <a:rPr lang="de-DE" dirty="0" err="1"/>
              <a:t>виділяти</a:t>
            </a:r>
            <a:r>
              <a:rPr lang="de-DE" dirty="0"/>
              <a:t> </a:t>
            </a:r>
            <a:r>
              <a:rPr lang="de-DE" dirty="0" err="1"/>
              <a:t>вставні</a:t>
            </a:r>
            <a:r>
              <a:rPr lang="de-DE" dirty="0"/>
              <a:t> </a:t>
            </a:r>
            <a:r>
              <a:rPr lang="de-DE" dirty="0" err="1"/>
              <a:t>слова</a:t>
            </a:r>
            <a:r>
              <a:rPr lang="de-DE" dirty="0"/>
              <a:t> </a:t>
            </a:r>
            <a:r>
              <a:rPr lang="de-DE" dirty="0" err="1"/>
              <a:t>комами</a:t>
            </a:r>
            <a:r>
              <a:rPr lang="de-DE" dirty="0"/>
              <a:t> </a:t>
            </a:r>
            <a:r>
              <a:rPr lang="de-DE" dirty="0" err="1"/>
              <a:t>на</a:t>
            </a:r>
            <a:r>
              <a:rPr lang="de-DE" dirty="0"/>
              <a:t> </a:t>
            </a:r>
            <a:r>
              <a:rPr lang="de-DE" dirty="0" err="1"/>
              <a:t>письмі</a:t>
            </a:r>
            <a:r>
              <a:rPr lang="de-DE" dirty="0"/>
              <a:t>;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de-DE" dirty="0" err="1"/>
              <a:t>формувати</a:t>
            </a:r>
            <a:r>
              <a:rPr lang="de-DE" dirty="0"/>
              <a:t> </a:t>
            </a:r>
            <a:r>
              <a:rPr lang="de-DE" dirty="0" err="1"/>
              <a:t>вміння</a:t>
            </a:r>
            <a:r>
              <a:rPr lang="de-DE" dirty="0"/>
              <a:t> </a:t>
            </a:r>
            <a:r>
              <a:rPr lang="de-DE" dirty="0" err="1"/>
              <a:t>щодо</a:t>
            </a:r>
            <a:r>
              <a:rPr lang="de-DE" dirty="0"/>
              <a:t> </a:t>
            </a:r>
            <a:r>
              <a:rPr lang="de-DE" dirty="0" err="1"/>
              <a:t>правильної</a:t>
            </a:r>
            <a:r>
              <a:rPr lang="de-DE" dirty="0"/>
              <a:t> </a:t>
            </a:r>
            <a:r>
              <a:rPr lang="de-DE" dirty="0" err="1"/>
              <a:t>розстановки</a:t>
            </a:r>
            <a:r>
              <a:rPr lang="de-DE" dirty="0"/>
              <a:t> </a:t>
            </a:r>
            <a:r>
              <a:rPr lang="de-DE" dirty="0" err="1"/>
              <a:t>розділових</a:t>
            </a:r>
            <a:r>
              <a:rPr lang="de-DE" dirty="0"/>
              <a:t> </a:t>
            </a:r>
            <a:r>
              <a:rPr lang="de-DE" dirty="0" err="1"/>
              <a:t>знаків</a:t>
            </a:r>
            <a:r>
              <a:rPr lang="de-DE" dirty="0"/>
              <a:t> у </a:t>
            </a:r>
            <a:r>
              <a:rPr lang="de-DE" dirty="0" err="1"/>
              <a:t>реченнях</a:t>
            </a:r>
            <a:r>
              <a:rPr lang="de-DE" dirty="0"/>
              <a:t> </a:t>
            </a:r>
            <a:r>
              <a:rPr lang="de-DE" dirty="0" err="1"/>
              <a:t>із</a:t>
            </a:r>
            <a:r>
              <a:rPr lang="de-DE" dirty="0"/>
              <a:t> </a:t>
            </a:r>
            <a:r>
              <a:rPr lang="de-DE" dirty="0" err="1"/>
              <a:t>вставними</a:t>
            </a:r>
            <a:r>
              <a:rPr lang="de-DE" dirty="0"/>
              <a:t> </a:t>
            </a:r>
            <a:r>
              <a:rPr lang="de-DE" dirty="0" err="1"/>
              <a:t>словами</a:t>
            </a:r>
            <a:r>
              <a:rPr lang="de-DE" dirty="0"/>
              <a:t>;</a:t>
            </a:r>
          </a:p>
          <a:p>
            <a:pPr marL="391686" indent="-293764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de-D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10058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de-DE" dirty="0" err="1"/>
              <a:t>Завдання</a:t>
            </a:r>
            <a:r>
              <a:rPr lang="de-DE" dirty="0"/>
              <a:t> </a:t>
            </a:r>
            <a:r>
              <a:rPr lang="de-DE" dirty="0" err="1"/>
              <a:t>уроку</a:t>
            </a:r>
            <a:r>
              <a:rPr lang="de-DE" dirty="0"/>
              <a:t>: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6481" y="1604329"/>
            <a:ext cx="8228160" cy="4628646"/>
          </a:xfrm>
          <a:ln/>
        </p:spPr>
        <p:txBody>
          <a:bodyPr/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de-DE" dirty="0" err="1"/>
              <a:t>формувати</a:t>
            </a:r>
            <a:r>
              <a:rPr lang="de-DE" dirty="0"/>
              <a:t> </a:t>
            </a:r>
            <a:r>
              <a:rPr lang="de-DE" dirty="0" err="1"/>
              <a:t>творчі</a:t>
            </a:r>
            <a:r>
              <a:rPr lang="de-DE" dirty="0"/>
              <a:t> </a:t>
            </a:r>
            <a:r>
              <a:rPr lang="de-DE" dirty="0" err="1" smtClean="0"/>
              <a:t>вміння</a:t>
            </a:r>
            <a:r>
              <a:rPr lang="uk-UA" dirty="0" smtClean="0"/>
              <a:t>,</a:t>
            </a:r>
            <a:r>
              <a:rPr lang="de-DE" dirty="0" err="1" smtClean="0"/>
              <a:t>розширювати</a:t>
            </a:r>
            <a:r>
              <a:rPr lang="de-DE" dirty="0" smtClean="0"/>
              <a:t> </a:t>
            </a:r>
            <a:r>
              <a:rPr lang="de-DE" dirty="0" err="1"/>
              <a:t>речення</a:t>
            </a:r>
            <a:r>
              <a:rPr lang="de-DE" dirty="0"/>
              <a:t> </a:t>
            </a:r>
            <a:r>
              <a:rPr lang="de-DE" dirty="0" err="1"/>
              <a:t>шляхом</a:t>
            </a:r>
            <a:r>
              <a:rPr lang="de-DE" dirty="0"/>
              <a:t> </a:t>
            </a:r>
            <a:r>
              <a:rPr lang="de-DE" dirty="0" err="1"/>
              <a:t>самостійного</a:t>
            </a:r>
            <a:r>
              <a:rPr lang="de-DE" dirty="0"/>
              <a:t> </a:t>
            </a:r>
            <a:r>
              <a:rPr lang="de-DE" dirty="0" err="1"/>
              <a:t>введення</a:t>
            </a:r>
            <a:r>
              <a:rPr lang="de-DE" dirty="0"/>
              <a:t> в </a:t>
            </a:r>
            <a:r>
              <a:rPr lang="de-DE" dirty="0" err="1"/>
              <a:t>них</a:t>
            </a:r>
            <a:r>
              <a:rPr lang="de-DE" dirty="0"/>
              <a:t> </a:t>
            </a:r>
            <a:r>
              <a:rPr lang="de-DE" dirty="0" err="1"/>
              <a:t>вставних</a:t>
            </a:r>
            <a:r>
              <a:rPr lang="de-DE" dirty="0"/>
              <a:t> </a:t>
            </a:r>
            <a:r>
              <a:rPr lang="de-DE" dirty="0" err="1"/>
              <a:t>слів</a:t>
            </a:r>
            <a:r>
              <a:rPr lang="de-DE" dirty="0"/>
              <a:t>, </a:t>
            </a:r>
            <a:r>
              <a:rPr lang="de-DE" dirty="0" err="1"/>
              <a:t>конструювати</a:t>
            </a:r>
            <a:r>
              <a:rPr lang="de-DE" dirty="0"/>
              <a:t> </a:t>
            </a:r>
            <a:r>
              <a:rPr lang="de-DE" dirty="0" err="1"/>
              <a:t>речення</a:t>
            </a:r>
            <a:r>
              <a:rPr lang="de-DE" dirty="0"/>
              <a:t> </a:t>
            </a:r>
            <a:r>
              <a:rPr lang="de-DE" dirty="0" err="1"/>
              <a:t>за</a:t>
            </a:r>
            <a:r>
              <a:rPr lang="de-DE" dirty="0"/>
              <a:t> </a:t>
            </a:r>
            <a:r>
              <a:rPr lang="de-DE" dirty="0" err="1"/>
              <a:t>опорними</a:t>
            </a:r>
            <a:r>
              <a:rPr lang="de-DE" dirty="0"/>
              <a:t> </a:t>
            </a:r>
            <a:r>
              <a:rPr lang="de-DE" dirty="0" err="1"/>
              <a:t>словами</a:t>
            </a:r>
            <a:r>
              <a:rPr lang="de-DE" dirty="0"/>
              <a:t>;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de-DE" dirty="0" err="1" smtClean="0"/>
              <a:t>розвивати</a:t>
            </a:r>
            <a:r>
              <a:rPr lang="de-DE" dirty="0" smtClean="0"/>
              <a:t> </a:t>
            </a:r>
            <a:r>
              <a:rPr lang="de-DE" dirty="0" err="1"/>
              <a:t>мовленнєву</a:t>
            </a:r>
            <a:r>
              <a:rPr lang="de-DE" dirty="0"/>
              <a:t> </a:t>
            </a:r>
            <a:r>
              <a:rPr lang="de-DE" dirty="0" err="1"/>
              <a:t>культуру</a:t>
            </a:r>
            <a:r>
              <a:rPr lang="de-DE" dirty="0"/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59022"/>
            <a:ext cx="8228160" cy="1062832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de-DE" dirty="0" err="1"/>
              <a:t>Лінгвістична</a:t>
            </a:r>
            <a:r>
              <a:rPr lang="de-DE" dirty="0"/>
              <a:t> </a:t>
            </a:r>
            <a:r>
              <a:rPr lang="de-DE" dirty="0" err="1"/>
              <a:t>розминка</a:t>
            </a:r>
            <a:endParaRPr lang="de-DE" dirty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162720" y="1960047"/>
            <a:ext cx="8817120" cy="4899394"/>
          </a:xfrm>
          <a:ln/>
        </p:spPr>
        <p:txBody>
          <a:bodyPr lIns="82945" tIns="41473" rIns="82945" bIns="41473">
            <a:normAutofit/>
          </a:bodyPr>
          <a:lstStyle/>
          <a:p>
            <a:pPr marL="391686" indent="-293764">
              <a:buClr>
                <a:srgbClr val="0000FF"/>
              </a:buClr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de-DE" dirty="0"/>
              <a:t>1) </a:t>
            </a:r>
            <a:r>
              <a:rPr lang="de-DE" dirty="0" err="1"/>
              <a:t>Дібрати</a:t>
            </a:r>
            <a:r>
              <a:rPr lang="de-DE" dirty="0"/>
              <a:t> </a:t>
            </a:r>
            <a:r>
              <a:rPr lang="de-DE" dirty="0" err="1"/>
              <a:t>синоніми</a:t>
            </a:r>
            <a:r>
              <a:rPr lang="de-DE" dirty="0"/>
              <a:t> </a:t>
            </a:r>
            <a:r>
              <a:rPr lang="de-DE" dirty="0" err="1"/>
              <a:t>до</a:t>
            </a:r>
            <a:r>
              <a:rPr lang="de-DE" dirty="0"/>
              <a:t> </a:t>
            </a:r>
            <a:r>
              <a:rPr lang="de-DE" dirty="0" err="1"/>
              <a:t>слова</a:t>
            </a:r>
            <a:r>
              <a:rPr lang="de-DE" dirty="0"/>
              <a:t> </a:t>
            </a:r>
            <a:r>
              <a:rPr lang="de-DE" b="1" i="1" dirty="0" err="1"/>
              <a:t>безумовно</a:t>
            </a:r>
            <a:r>
              <a:rPr lang="de-DE" b="1" i="1" dirty="0"/>
              <a:t>.</a:t>
            </a:r>
          </a:p>
          <a:p>
            <a:pPr marL="391686" indent="-293764">
              <a:buClr>
                <a:srgbClr val="0000FF"/>
              </a:buClr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de-DE" dirty="0"/>
              <a:t>2) </a:t>
            </a:r>
            <a:r>
              <a:rPr lang="de-DE" dirty="0" err="1"/>
              <a:t>Назвати</a:t>
            </a:r>
            <a:r>
              <a:rPr lang="de-DE" dirty="0"/>
              <a:t> </a:t>
            </a:r>
            <a:r>
              <a:rPr lang="de-DE" dirty="0" err="1"/>
              <a:t>антонім</a:t>
            </a:r>
            <a:r>
              <a:rPr lang="de-DE" dirty="0"/>
              <a:t> </a:t>
            </a:r>
            <a:r>
              <a:rPr lang="de-DE" dirty="0" err="1"/>
              <a:t>до</a:t>
            </a:r>
            <a:r>
              <a:rPr lang="de-DE" dirty="0"/>
              <a:t> </a:t>
            </a:r>
            <a:r>
              <a:rPr lang="de-DE" dirty="0" err="1"/>
              <a:t>слова</a:t>
            </a:r>
            <a:r>
              <a:rPr lang="de-DE" dirty="0"/>
              <a:t> </a:t>
            </a:r>
            <a:r>
              <a:rPr lang="de-DE" b="1" i="1" dirty="0" err="1"/>
              <a:t>на</a:t>
            </a:r>
            <a:r>
              <a:rPr lang="de-DE" b="1" i="1" dirty="0"/>
              <a:t> </a:t>
            </a:r>
            <a:r>
              <a:rPr lang="de-DE" b="1" i="1" dirty="0" err="1"/>
              <a:t>жаль</a:t>
            </a:r>
            <a:r>
              <a:rPr lang="de-DE" dirty="0"/>
              <a:t>.</a:t>
            </a:r>
          </a:p>
          <a:p>
            <a:pPr marL="391686" indent="-293764">
              <a:buClr>
                <a:srgbClr val="0000FF"/>
              </a:buClr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de-DE" dirty="0"/>
              <a:t>3) </a:t>
            </a:r>
            <a:r>
              <a:rPr lang="de-DE" dirty="0" err="1"/>
              <a:t>Продовжити</a:t>
            </a:r>
            <a:r>
              <a:rPr lang="de-DE" dirty="0"/>
              <a:t> </a:t>
            </a:r>
            <a:r>
              <a:rPr lang="de-DE" dirty="0" err="1"/>
              <a:t>ряд</a:t>
            </a:r>
            <a:r>
              <a:rPr lang="de-DE" dirty="0"/>
              <a:t> </a:t>
            </a:r>
            <a:r>
              <a:rPr lang="de-DE" dirty="0" err="1"/>
              <a:t>слів</a:t>
            </a:r>
            <a:r>
              <a:rPr lang="de-DE" dirty="0"/>
              <a:t>: </a:t>
            </a:r>
            <a:r>
              <a:rPr lang="de-DE" b="1" i="1" dirty="0" err="1"/>
              <a:t>по-перше</a:t>
            </a:r>
            <a:r>
              <a:rPr lang="de-DE" b="1" i="1" dirty="0"/>
              <a:t>, </a:t>
            </a:r>
            <a:r>
              <a:rPr lang="de-DE" b="1" i="1" dirty="0" err="1"/>
              <a:t>по-друге</a:t>
            </a:r>
            <a:r>
              <a:rPr lang="de-DE" dirty="0"/>
              <a:t>...</a:t>
            </a:r>
          </a:p>
          <a:p>
            <a:pPr marL="391686" indent="-293764">
              <a:buClr>
                <a:srgbClr val="0000FF"/>
              </a:buClr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de-DE" dirty="0"/>
              <a:t>4) </a:t>
            </a:r>
            <a:r>
              <a:rPr lang="de-DE" dirty="0" err="1"/>
              <a:t>Записати</a:t>
            </a:r>
            <a:r>
              <a:rPr lang="de-DE" dirty="0"/>
              <a:t> </a:t>
            </a:r>
            <a:r>
              <a:rPr lang="de-DE" dirty="0" err="1"/>
              <a:t>слова</a:t>
            </a:r>
            <a:r>
              <a:rPr lang="de-DE" dirty="0"/>
              <a:t> </a:t>
            </a:r>
            <a:r>
              <a:rPr lang="de-DE" b="1" i="1" dirty="0" err="1"/>
              <a:t>по-моєму</a:t>
            </a:r>
            <a:r>
              <a:rPr lang="de-DE" b="1" i="1" dirty="0"/>
              <a:t>, </a:t>
            </a:r>
            <a:r>
              <a:rPr lang="de-DE" b="1" i="1" dirty="0" err="1"/>
              <a:t>по-твоєму</a:t>
            </a:r>
            <a:r>
              <a:rPr lang="de-DE" dirty="0"/>
              <a:t> у </a:t>
            </a:r>
            <a:r>
              <a:rPr lang="de-DE" dirty="0" err="1"/>
              <a:t>формі</a:t>
            </a:r>
            <a:r>
              <a:rPr lang="de-DE" dirty="0"/>
              <a:t> </a:t>
            </a:r>
            <a:r>
              <a:rPr lang="de-DE" dirty="0" err="1"/>
              <a:t>множини</a:t>
            </a:r>
            <a:r>
              <a:rPr lang="de-DE" dirty="0"/>
              <a:t>. </a:t>
            </a:r>
          </a:p>
          <a:p>
            <a:pPr marL="391686" indent="-293764">
              <a:buClr>
                <a:srgbClr val="0000FF"/>
              </a:buClr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de-DE" dirty="0"/>
              <a:t>5) </a:t>
            </a:r>
            <a:r>
              <a:rPr lang="de-DE" dirty="0" err="1"/>
              <a:t>Дібрати</a:t>
            </a:r>
            <a:r>
              <a:rPr lang="de-DE" dirty="0"/>
              <a:t> </a:t>
            </a:r>
            <a:r>
              <a:rPr lang="de-DE" dirty="0" err="1"/>
              <a:t>синонім</a:t>
            </a:r>
            <a:r>
              <a:rPr lang="de-DE" dirty="0"/>
              <a:t> </a:t>
            </a:r>
            <a:r>
              <a:rPr lang="de-DE" dirty="0" err="1"/>
              <a:t>до</a:t>
            </a:r>
            <a:r>
              <a:rPr lang="de-DE" dirty="0"/>
              <a:t> </a:t>
            </a:r>
            <a:r>
              <a:rPr lang="de-DE" dirty="0" err="1"/>
              <a:t>слова</a:t>
            </a:r>
            <a:r>
              <a:rPr lang="de-DE" dirty="0"/>
              <a:t> </a:t>
            </a:r>
            <a:r>
              <a:rPr lang="de-DE" b="1" i="1" dirty="0" err="1"/>
              <a:t>можливо</a:t>
            </a:r>
            <a:r>
              <a:rPr lang="de-DE" dirty="0"/>
              <a:t>.</a:t>
            </a:r>
          </a:p>
          <a:p>
            <a:pPr marL="391686" indent="-293764">
              <a:lnSpc>
                <a:spcPct val="95000"/>
              </a:lnSpc>
              <a:buClr>
                <a:srgbClr val="0000FF"/>
              </a:buClr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de-DE" i="1" dirty="0" err="1">
                <a:latin typeface="Times New Roman" pitchFamily="18" charset="0"/>
              </a:rPr>
              <a:t>Із</a:t>
            </a:r>
            <a:r>
              <a:rPr lang="de-DE" i="1" dirty="0">
                <a:latin typeface="Times New Roman" pitchFamily="18" charset="0"/>
              </a:rPr>
              <a:t> </a:t>
            </a:r>
            <a:r>
              <a:rPr lang="de-DE" i="1" dirty="0" err="1">
                <a:latin typeface="Times New Roman" pitchFamily="18" charset="0"/>
              </a:rPr>
              <a:t>записаними</a:t>
            </a:r>
            <a:r>
              <a:rPr lang="de-DE" i="1" dirty="0">
                <a:latin typeface="Times New Roman" pitchFamily="18" charset="0"/>
              </a:rPr>
              <a:t> </a:t>
            </a:r>
            <a:r>
              <a:rPr lang="de-DE" i="1" dirty="0" err="1">
                <a:latin typeface="Times New Roman" pitchFamily="18" charset="0"/>
              </a:rPr>
              <a:t>словами</a:t>
            </a:r>
            <a:r>
              <a:rPr lang="de-DE" i="1" dirty="0">
                <a:latin typeface="Times New Roman" pitchFamily="18" charset="0"/>
              </a:rPr>
              <a:t> </a:t>
            </a:r>
            <a:r>
              <a:rPr lang="de-DE" i="1" dirty="0" err="1">
                <a:latin typeface="Times New Roman" pitchFamily="18" charset="0"/>
              </a:rPr>
              <a:t>усно</a:t>
            </a:r>
            <a:r>
              <a:rPr lang="de-DE" i="1" dirty="0">
                <a:latin typeface="Times New Roman" pitchFamily="18" charset="0"/>
              </a:rPr>
              <a:t> </a:t>
            </a:r>
            <a:r>
              <a:rPr lang="de-DE" i="1" dirty="0" err="1">
                <a:latin typeface="Times New Roman" pitchFamily="18" charset="0"/>
              </a:rPr>
              <a:t>складіть</a:t>
            </a:r>
            <a:r>
              <a:rPr lang="de-DE" i="1" dirty="0">
                <a:latin typeface="Times New Roman" pitchFamily="18" charset="0"/>
              </a:rPr>
              <a:t> </a:t>
            </a:r>
            <a:r>
              <a:rPr lang="de-DE" i="1" dirty="0" err="1">
                <a:latin typeface="Times New Roman" pitchFamily="18" charset="0"/>
              </a:rPr>
              <a:t>речення</a:t>
            </a:r>
            <a:r>
              <a:rPr lang="de-DE" i="1" dirty="0">
                <a:latin typeface="Times New Roman" pitchFamily="18" charset="0"/>
              </a:rPr>
              <a:t>. </a:t>
            </a:r>
            <a:r>
              <a:rPr lang="de-DE" i="1" dirty="0" err="1">
                <a:latin typeface="Times New Roman" pitchFamily="18" charset="0"/>
              </a:rPr>
              <a:t>Простежте</a:t>
            </a:r>
            <a:r>
              <a:rPr lang="de-DE" i="1" dirty="0">
                <a:latin typeface="Times New Roman" pitchFamily="18" charset="0"/>
              </a:rPr>
              <a:t> </a:t>
            </a:r>
            <a:r>
              <a:rPr lang="de-DE" i="1" dirty="0" err="1">
                <a:latin typeface="Times New Roman" pitchFamily="18" charset="0"/>
              </a:rPr>
              <a:t>за</a:t>
            </a:r>
            <a:r>
              <a:rPr lang="de-DE" i="1" dirty="0">
                <a:latin typeface="Times New Roman" pitchFamily="18" charset="0"/>
              </a:rPr>
              <a:t> </a:t>
            </a:r>
            <a:r>
              <a:rPr lang="de-DE" i="1" dirty="0" err="1">
                <a:latin typeface="Times New Roman" pitchFamily="18" charset="0"/>
              </a:rPr>
              <a:t>інтонацією</a:t>
            </a:r>
            <a:r>
              <a:rPr lang="de-DE" i="1" dirty="0">
                <a:latin typeface="Times New Roman" pitchFamily="18" charset="0"/>
              </a:rPr>
              <a:t> в </a:t>
            </a:r>
            <a:r>
              <a:rPr lang="de-DE" i="1" dirty="0" err="1">
                <a:latin typeface="Times New Roman" pitchFamily="18" charset="0"/>
              </a:rPr>
              <a:t>них</a:t>
            </a:r>
            <a:r>
              <a:rPr lang="de-DE" i="1" dirty="0">
                <a:latin typeface="Times New Roman" pitchFamily="18" charset="0"/>
              </a:rPr>
              <a:t>. </a:t>
            </a:r>
            <a:r>
              <a:rPr lang="de-DE" i="1" dirty="0" err="1">
                <a:latin typeface="Times New Roman" pitchFamily="18" charset="0"/>
              </a:rPr>
              <a:t>Яка</a:t>
            </a:r>
            <a:r>
              <a:rPr lang="de-DE" i="1" dirty="0">
                <a:latin typeface="Times New Roman" pitchFamily="18" charset="0"/>
              </a:rPr>
              <a:t> </a:t>
            </a:r>
            <a:r>
              <a:rPr lang="de-DE" i="1" dirty="0" err="1">
                <a:latin typeface="Times New Roman" pitchFamily="18" charset="0"/>
              </a:rPr>
              <a:t>роль</a:t>
            </a:r>
            <a:r>
              <a:rPr lang="de-DE" i="1" dirty="0">
                <a:latin typeface="Times New Roman" pitchFamily="18" charset="0"/>
              </a:rPr>
              <a:t> </a:t>
            </a:r>
            <a:r>
              <a:rPr lang="de-DE" i="1" dirty="0" err="1">
                <a:latin typeface="Times New Roman" pitchFamily="18" charset="0"/>
              </a:rPr>
              <a:t>цих</a:t>
            </a:r>
            <a:r>
              <a:rPr lang="de-DE" i="1" dirty="0">
                <a:latin typeface="Times New Roman" pitchFamily="18" charset="0"/>
              </a:rPr>
              <a:t> </a:t>
            </a:r>
            <a:r>
              <a:rPr lang="de-DE" i="1" dirty="0" err="1">
                <a:latin typeface="Times New Roman" pitchFamily="18" charset="0"/>
              </a:rPr>
              <a:t>слів</a:t>
            </a:r>
            <a:r>
              <a:rPr lang="de-DE" i="1" dirty="0">
                <a:latin typeface="Times New Roman" pitchFamily="18" charset="0"/>
              </a:rPr>
              <a:t> у </a:t>
            </a:r>
            <a:r>
              <a:rPr lang="de-DE" i="1" dirty="0" err="1">
                <a:latin typeface="Times New Roman" pitchFamily="18" charset="0"/>
              </a:rPr>
              <a:t>реченнях</a:t>
            </a:r>
            <a:r>
              <a:rPr lang="de-DE" i="1" dirty="0">
                <a:latin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5114948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Вставні слова</a:t>
            </a:r>
          </a:p>
          <a:p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1.упевненість                                4.зв’язок думок      </a:t>
            </a:r>
          </a:p>
          <a:p>
            <a:r>
              <a:rPr lang="uk-UA" dirty="0" smtClean="0"/>
              <a:t>(</a:t>
            </a:r>
            <a:r>
              <a:rPr lang="uk-UA" dirty="0" err="1" smtClean="0"/>
              <a:t>невпевн</a:t>
            </a:r>
            <a:r>
              <a:rPr lang="uk-UA" dirty="0" smtClean="0"/>
              <a:t>.)</a:t>
            </a:r>
          </a:p>
          <a:p>
            <a:endParaRPr lang="uk-UA" dirty="0" smtClean="0"/>
          </a:p>
          <a:p>
            <a:r>
              <a:rPr lang="uk-UA" dirty="0" smtClean="0"/>
              <a:t>                                                </a:t>
            </a:r>
            <a:r>
              <a:rPr lang="uk-UA" smtClean="0"/>
              <a:t>5.джерело повідом.</a:t>
            </a:r>
            <a:endParaRPr lang="uk-UA" dirty="0" smtClean="0"/>
          </a:p>
          <a:p>
            <a:r>
              <a:rPr lang="uk-UA" dirty="0" smtClean="0"/>
              <a:t>2.емоц. оцінка</a:t>
            </a:r>
          </a:p>
          <a:p>
            <a:endParaRPr lang="uk-UA" dirty="0" smtClean="0"/>
          </a:p>
          <a:p>
            <a:r>
              <a:rPr lang="uk-UA" dirty="0" smtClean="0"/>
              <a:t>3.оцінка фактів                        6.активіз.уваги </a:t>
            </a:r>
          </a:p>
          <a:p>
            <a:r>
              <a:rPr lang="uk-UA" dirty="0" smtClean="0"/>
              <a:t>                              7.слова ввічливості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1571604" y="2071678"/>
            <a:ext cx="1857388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>
            <a:off x="1571604" y="2571744"/>
            <a:ext cx="2357454" cy="15001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1464447" y="3250405"/>
            <a:ext cx="3429024" cy="1357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786314" y="2143116"/>
            <a:ext cx="1143008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H="1">
            <a:off x="3929058" y="2714620"/>
            <a:ext cx="2214578" cy="1214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H="1">
            <a:off x="3107521" y="3321843"/>
            <a:ext cx="2857520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 flipH="1">
            <a:off x="2214546" y="4143380"/>
            <a:ext cx="3643338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214291"/>
            <a:ext cx="9144000" cy="78581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Робота </a:t>
            </a:r>
            <a:r>
              <a:rPr lang="ru-RU" sz="20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</a:t>
            </a:r>
            <a:r>
              <a:rPr lang="ru-RU" sz="2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таблицею</a:t>
            </a:r>
            <a:br>
              <a:rPr lang="ru-RU" sz="2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Групи</a:t>
            </a:r>
            <a:r>
              <a:rPr lang="ru-RU" sz="2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вставних</a:t>
            </a:r>
            <a:r>
              <a:rPr lang="ru-RU" sz="2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слів</a:t>
            </a:r>
            <a:r>
              <a:rPr lang="ru-RU" sz="2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і</a:t>
            </a:r>
            <a:r>
              <a:rPr lang="ru-RU" sz="2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сполучень</a:t>
            </a:r>
            <a:r>
              <a:rPr lang="ru-RU" sz="2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слів</a:t>
            </a:r>
            <a:r>
              <a:rPr lang="ru-RU" sz="2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за </a:t>
            </a:r>
            <a:r>
              <a:rPr lang="ru-RU" sz="20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значенням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0" y="642918"/>
          <a:ext cx="9072594" cy="6327023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2385760"/>
                <a:gridCol w="3499115"/>
                <a:gridCol w="3187719"/>
              </a:tblGrid>
              <a:tr h="7702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66"/>
                          </a:solidFill>
                          <a:latin typeface="+mn-lt"/>
                        </a:rPr>
                        <a:t>Що виражають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NewtonC"/>
                      </a:endParaRPr>
                    </a:p>
                  </a:txBody>
                  <a:tcPr marL="17236" marR="17236" marT="17236" marB="1723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66"/>
                          </a:solidFill>
                          <a:latin typeface="+mn-lt"/>
                        </a:rPr>
                        <a:t>Вставні слова </a:t>
                      </a:r>
                      <a:endParaRPr lang="ru-RU" sz="1200" dirty="0">
                        <a:solidFill>
                          <a:srgbClr val="000066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66"/>
                          </a:solidFill>
                          <a:latin typeface="+mn-lt"/>
                        </a:rPr>
                        <a:t>і сполучення слів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NewtonC"/>
                      </a:endParaRPr>
                    </a:p>
                  </a:txBody>
                  <a:tcPr marL="17236" marR="17236" marT="17236" marB="1723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66"/>
                          </a:solidFill>
                          <a:latin typeface="+mn-lt"/>
                        </a:rPr>
                        <a:t>Приклади </a:t>
                      </a:r>
                      <a:endParaRPr lang="ru-RU" sz="1200" b="1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NewtonC"/>
                      </a:endParaRPr>
                    </a:p>
                  </a:txBody>
                  <a:tcPr marL="17236" marR="17236" marT="17236" marB="17236" anchor="ctr"/>
                </a:tc>
              </a:tr>
              <a:tr h="193764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latin typeface="+mn-lt"/>
                        </a:rPr>
                        <a:t>1. </a:t>
                      </a:r>
                      <a:r>
                        <a:rPr lang="uk-UA" sz="1600" dirty="0">
                          <a:solidFill>
                            <a:srgbClr val="000066"/>
                          </a:solidFill>
                          <a:latin typeface="+mn-lt"/>
                        </a:rPr>
                        <a:t>Упевненість, невпевненість, сумнів, передбачення тощо</a:t>
                      </a:r>
                      <a:endParaRPr lang="ru-RU" sz="12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NewtonC"/>
                      </a:endParaRPr>
                    </a:p>
                  </a:txBody>
                  <a:tcPr marL="17236" marR="17236" marT="17236" marB="17236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rgbClr val="000066"/>
                          </a:solidFill>
                          <a:latin typeface="+mn-lt"/>
                        </a:rPr>
                        <a:t>Безумовно, безперечно, без сумніву, дійсно, звичайно, правда, певна річ, здається, певно, мабуть, видно, може, </a:t>
                      </a:r>
                      <a:r>
                        <a:rPr lang="uk-UA" sz="1600" dirty="0" err="1">
                          <a:solidFill>
                            <a:srgbClr val="000066"/>
                          </a:solidFill>
                          <a:latin typeface="+mn-lt"/>
                        </a:rPr>
                        <a:t>може</a:t>
                      </a:r>
                      <a:r>
                        <a:rPr lang="uk-UA" sz="1600" dirty="0">
                          <a:solidFill>
                            <a:srgbClr val="000066"/>
                          </a:solidFill>
                          <a:latin typeface="+mn-lt"/>
                        </a:rPr>
                        <a:t> бути, очевидно та ін.</a:t>
                      </a:r>
                      <a:endParaRPr lang="ru-RU" sz="12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NewtonC"/>
                      </a:endParaRPr>
                    </a:p>
                  </a:txBody>
                  <a:tcPr marL="17236" marR="17236" marT="17236" marB="17236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rgbClr val="000066"/>
                          </a:solidFill>
                          <a:latin typeface="+mn-lt"/>
                        </a:rPr>
                        <a:t>І я був </a:t>
                      </a:r>
                      <a:r>
                        <a:rPr lang="uk-UA" sz="1600" dirty="0" smtClean="0">
                          <a:solidFill>
                            <a:srgbClr val="000066"/>
                          </a:solidFill>
                          <a:latin typeface="+mn-lt"/>
                        </a:rPr>
                        <a:t>неправий,звичайно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 smtClean="0">
                          <a:solidFill>
                            <a:srgbClr val="000066"/>
                          </a:solidFill>
                          <a:latin typeface="+mn-lt"/>
                        </a:rPr>
                        <a:t>(</a:t>
                      </a:r>
                      <a:r>
                        <a:rPr lang="uk-UA" sz="1600" dirty="0">
                          <a:solidFill>
                            <a:srgbClr val="000066"/>
                          </a:solidFill>
                          <a:latin typeface="+mn-lt"/>
                        </a:rPr>
                        <a:t>О. Довженко)</a:t>
                      </a:r>
                      <a:endParaRPr lang="ru-RU" sz="12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NewtonC"/>
                      </a:endParaRPr>
                    </a:p>
                  </a:txBody>
                  <a:tcPr marL="17236" marR="17236" marT="17236" marB="17236"/>
                </a:tc>
              </a:tr>
              <a:tr h="193764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spc="-15" dirty="0">
                          <a:solidFill>
                            <a:srgbClr val="FF0000"/>
                          </a:solidFill>
                          <a:latin typeface="+mn-lt"/>
                        </a:rPr>
                        <a:t>2. </a:t>
                      </a:r>
                      <a:r>
                        <a:rPr lang="uk-UA" sz="1600" spc="-15" dirty="0">
                          <a:solidFill>
                            <a:srgbClr val="000066"/>
                          </a:solidFill>
                          <a:latin typeface="+mn-lt"/>
                        </a:rPr>
                        <a:t>Емоційну оцінку повідомлюваного (радість, задоволення, жаль, здивування, незадоволення тощо)</a:t>
                      </a:r>
                      <a:endParaRPr lang="ru-RU" sz="12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NewtonC"/>
                      </a:endParaRPr>
                    </a:p>
                  </a:txBody>
                  <a:tcPr marL="17236" marR="17236" marT="17236" marB="17236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solidFill>
                            <a:srgbClr val="000066"/>
                          </a:solidFill>
                          <a:latin typeface="+mn-lt"/>
                        </a:rPr>
                        <a:t>На радість, на щастя, на жаль, як на біду, як навмисне, на сором, дивна річ та ін.</a:t>
                      </a:r>
                      <a:endParaRPr lang="ru-RU" sz="1200">
                        <a:solidFill>
                          <a:srgbClr val="000066"/>
                        </a:solidFill>
                        <a:latin typeface="+mn-lt"/>
                        <a:ea typeface="Calibri"/>
                        <a:cs typeface="NewtonC"/>
                      </a:endParaRPr>
                    </a:p>
                  </a:txBody>
                  <a:tcPr marL="17236" marR="17236" marT="17236" marB="17236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rgbClr val="000066"/>
                          </a:solidFill>
                          <a:latin typeface="+mn-lt"/>
                        </a:rPr>
                        <a:t>Шкода, ми втрачаємо прекрасного солдата </a:t>
                      </a:r>
                      <a:endParaRPr lang="uk-UA" sz="1600" dirty="0" smtClean="0">
                        <a:solidFill>
                          <a:srgbClr val="000066"/>
                        </a:solidFill>
                        <a:latin typeface="+mn-lt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 smtClean="0">
                          <a:solidFill>
                            <a:srgbClr val="000066"/>
                          </a:solidFill>
                          <a:latin typeface="+mn-lt"/>
                        </a:rPr>
                        <a:t>(</a:t>
                      </a:r>
                      <a:r>
                        <a:rPr lang="uk-UA" sz="1600" dirty="0">
                          <a:solidFill>
                            <a:srgbClr val="000066"/>
                          </a:solidFill>
                          <a:latin typeface="+mn-lt"/>
                        </a:rPr>
                        <a:t>В. Собко)</a:t>
                      </a:r>
                      <a:endParaRPr lang="ru-RU" sz="12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NewtonC"/>
                      </a:endParaRPr>
                    </a:p>
                  </a:txBody>
                  <a:tcPr marL="17236" marR="17236" marT="17236" marB="17236"/>
                </a:tc>
              </a:tr>
              <a:tr h="16815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latin typeface="+mn-lt"/>
                        </a:rPr>
                        <a:t>3.</a:t>
                      </a:r>
                      <a:r>
                        <a:rPr lang="uk-UA" sz="1600" dirty="0">
                          <a:solidFill>
                            <a:srgbClr val="000066"/>
                          </a:solidFill>
                          <a:latin typeface="+mn-lt"/>
                        </a:rPr>
                        <a:t> Оцінку фактів з погляду їх звичайності</a:t>
                      </a:r>
                      <a:endParaRPr lang="ru-RU" sz="12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NewtonC"/>
                      </a:endParaRPr>
                    </a:p>
                  </a:txBody>
                  <a:tcPr marL="17236" marR="17236" marT="17236" marB="17236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solidFill>
                            <a:srgbClr val="000066"/>
                          </a:solidFill>
                          <a:latin typeface="+mn-lt"/>
                        </a:rPr>
                        <a:t>Як водиться, як завжди, було, бувало та ін.</a:t>
                      </a:r>
                      <a:endParaRPr lang="ru-RU" sz="1200">
                        <a:solidFill>
                          <a:srgbClr val="000066"/>
                        </a:solidFill>
                        <a:latin typeface="+mn-lt"/>
                        <a:ea typeface="Calibri"/>
                        <a:cs typeface="NewtonC"/>
                      </a:endParaRPr>
                    </a:p>
                  </a:txBody>
                  <a:tcPr marL="17236" marR="17236" marT="17236" marB="17236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600" spc="-20" dirty="0">
                          <a:solidFill>
                            <a:srgbClr val="000066"/>
                          </a:solidFill>
                          <a:latin typeface="+mn-lt"/>
                        </a:rPr>
                        <a:t>Отак, бува, німі вітри ячать, гойдаючи небес ясну колиску </a:t>
                      </a:r>
                      <a:endParaRPr lang="uk-UA" sz="1600" spc="-20" dirty="0" smtClean="0">
                        <a:solidFill>
                          <a:srgbClr val="000066"/>
                        </a:solidFill>
                        <a:latin typeface="+mn-lt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600" spc="-20" dirty="0" smtClean="0">
                          <a:solidFill>
                            <a:srgbClr val="000066"/>
                          </a:solidFill>
                          <a:latin typeface="+mn-lt"/>
                        </a:rPr>
                        <a:t>(</a:t>
                      </a:r>
                      <a:r>
                        <a:rPr lang="uk-UA" sz="1600" spc="-20" dirty="0">
                          <a:solidFill>
                            <a:srgbClr val="000066"/>
                          </a:solidFill>
                          <a:latin typeface="+mn-lt"/>
                        </a:rPr>
                        <a:t>А. Малишко)</a:t>
                      </a:r>
                      <a:endParaRPr lang="ru-RU" sz="12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NewtonC"/>
                      </a:endParaRPr>
                    </a:p>
                  </a:txBody>
                  <a:tcPr marL="17236" marR="17236" marT="17236" marB="17236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42844" y="142852"/>
          <a:ext cx="8715436" cy="6548362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2325105"/>
                <a:gridCol w="3410154"/>
                <a:gridCol w="2980177"/>
              </a:tblGrid>
              <a:tr h="192882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latin typeface="+mn-lt"/>
                        </a:rPr>
                        <a:t>4. </a:t>
                      </a:r>
                      <a:r>
                        <a:rPr lang="uk-UA" sz="1600" dirty="0">
                          <a:solidFill>
                            <a:srgbClr val="000066"/>
                          </a:solidFill>
                          <a:latin typeface="+mn-lt"/>
                        </a:rPr>
                        <a:t>Вказівку на зв’язок думок, послідовність викладу</a:t>
                      </a:r>
                      <a:endParaRPr lang="ru-RU" sz="12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NewtonC"/>
                      </a:endParaRPr>
                    </a:p>
                  </a:txBody>
                  <a:tcPr marL="17236" marR="17236" marT="17236" marB="17236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600" spc="-5" dirty="0">
                          <a:solidFill>
                            <a:srgbClr val="000066"/>
                          </a:solidFill>
                          <a:latin typeface="+mn-lt"/>
                        </a:rPr>
                        <a:t>По</a:t>
                      </a:r>
                      <a:r>
                        <a:rPr lang="ru-RU" sz="1600" spc="-5" dirty="0">
                          <a:solidFill>
                            <a:srgbClr val="000066"/>
                          </a:solidFill>
                          <a:latin typeface="+mn-lt"/>
                        </a:rPr>
                        <a:t>-</a:t>
                      </a:r>
                      <a:r>
                        <a:rPr lang="uk-UA" sz="1600" spc="-5" dirty="0">
                          <a:solidFill>
                            <a:srgbClr val="000066"/>
                          </a:solidFill>
                          <a:latin typeface="+mn-lt"/>
                        </a:rPr>
                        <a:t>перше, по</a:t>
                      </a:r>
                      <a:r>
                        <a:rPr lang="ru-RU" sz="1600" spc="-5" dirty="0">
                          <a:solidFill>
                            <a:srgbClr val="000066"/>
                          </a:solidFill>
                          <a:latin typeface="+mn-lt"/>
                        </a:rPr>
                        <a:t>-</a:t>
                      </a:r>
                      <a:r>
                        <a:rPr lang="uk-UA" sz="1600" spc="-5" dirty="0">
                          <a:solidFill>
                            <a:srgbClr val="000066"/>
                          </a:solidFill>
                          <a:latin typeface="+mn-lt"/>
                        </a:rPr>
                        <a:t>друге, нарешті, зрештою, інакше кажучи, наприклад, проте, однак, навпаки, отже, таким чином, значить, виходить та ін.</a:t>
                      </a:r>
                      <a:endParaRPr lang="ru-RU" sz="12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NewtonC"/>
                      </a:endParaRPr>
                    </a:p>
                  </a:txBody>
                  <a:tcPr marL="17236" marR="17236" marT="17236" marB="17236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rgbClr val="000066"/>
                          </a:solidFill>
                          <a:latin typeface="+mn-lt"/>
                        </a:rPr>
                        <a:t>Ніжність, наприклад, описати математично не можна (В. Собко)</a:t>
                      </a:r>
                      <a:endParaRPr lang="ru-RU" sz="12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NewtonC"/>
                      </a:endParaRPr>
                    </a:p>
                  </a:txBody>
                  <a:tcPr marL="17236" marR="17236" marT="17236" marB="17236"/>
                </a:tc>
              </a:tr>
              <a:tr h="13591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latin typeface="+mn-lt"/>
                        </a:rPr>
                        <a:t>5. </a:t>
                      </a:r>
                      <a:r>
                        <a:rPr lang="uk-UA" sz="1600" dirty="0">
                          <a:solidFill>
                            <a:srgbClr val="000066"/>
                          </a:solidFill>
                          <a:latin typeface="+mn-lt"/>
                        </a:rPr>
                        <a:t>Вказівку на способи оформлення думок, на експресивний характер висловлювання</a:t>
                      </a:r>
                      <a:endParaRPr lang="ru-RU" sz="12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NewtonC"/>
                      </a:endParaRPr>
                    </a:p>
                  </a:txBody>
                  <a:tcPr marL="17236" marR="17236" marT="17236" marB="17236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rgbClr val="000066"/>
                          </a:solidFill>
                          <a:latin typeface="+mn-lt"/>
                        </a:rPr>
                        <a:t>Словом, правду кажучи, сказати правду, признатися по правді, ніде правди діти, грубо висловлюючись та ін.</a:t>
                      </a:r>
                      <a:endParaRPr lang="ru-RU" sz="12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NewtonC"/>
                      </a:endParaRPr>
                    </a:p>
                  </a:txBody>
                  <a:tcPr marL="17236" marR="17236" marT="17236" marB="17236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solidFill>
                            <a:srgbClr val="000066"/>
                          </a:solidFill>
                          <a:latin typeface="+mn-lt"/>
                        </a:rPr>
                        <a:t>Хоч, правду кажучи, юнак у душі не вважав спів за професію (І. Ле)</a:t>
                      </a:r>
                      <a:endParaRPr lang="ru-RU" sz="1200">
                        <a:solidFill>
                          <a:srgbClr val="000066"/>
                        </a:solidFill>
                        <a:latin typeface="+mn-lt"/>
                        <a:ea typeface="Calibri"/>
                        <a:cs typeface="NewtonC"/>
                      </a:endParaRPr>
                    </a:p>
                  </a:txBody>
                  <a:tcPr marL="17236" marR="17236" marT="17236" marB="17236"/>
                </a:tc>
              </a:tr>
              <a:tr h="13591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latin typeface="+mn-lt"/>
                        </a:rPr>
                        <a:t>6. </a:t>
                      </a:r>
                      <a:r>
                        <a:rPr lang="uk-UA" sz="1600" dirty="0">
                          <a:solidFill>
                            <a:srgbClr val="000066"/>
                          </a:solidFill>
                          <a:latin typeface="+mn-lt"/>
                        </a:rPr>
                        <a:t>Вказівку на джерело повідомлення</a:t>
                      </a:r>
                      <a:endParaRPr lang="ru-RU" sz="12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NewtonC"/>
                      </a:endParaRPr>
                    </a:p>
                  </a:txBody>
                  <a:tcPr marL="17236" marR="17236" marT="17236" marB="17236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600" spc="-5" dirty="0">
                          <a:solidFill>
                            <a:srgbClr val="000066"/>
                          </a:solidFill>
                          <a:latin typeface="+mn-lt"/>
                        </a:rPr>
                        <a:t>З погляду, на думку, за повідомленням, як кажуть, каже, мовляв, як відомо, як указано, по</a:t>
                      </a:r>
                      <a:r>
                        <a:rPr lang="ru-RU" sz="1600" spc="-5" dirty="0">
                          <a:solidFill>
                            <a:srgbClr val="000066"/>
                          </a:solidFill>
                          <a:latin typeface="+mn-lt"/>
                        </a:rPr>
                        <a:t>-</a:t>
                      </a:r>
                      <a:r>
                        <a:rPr lang="uk-UA" sz="1600" spc="-5" dirty="0">
                          <a:solidFill>
                            <a:srgbClr val="000066"/>
                          </a:solidFill>
                          <a:latin typeface="+mn-lt"/>
                        </a:rPr>
                        <a:t>твоєму, по</a:t>
                      </a:r>
                      <a:r>
                        <a:rPr lang="ru-RU" sz="1600" spc="-5" dirty="0">
                          <a:solidFill>
                            <a:srgbClr val="000066"/>
                          </a:solidFill>
                          <a:latin typeface="+mn-lt"/>
                        </a:rPr>
                        <a:t>-</a:t>
                      </a:r>
                      <a:r>
                        <a:rPr lang="uk-UA" sz="1600" spc="-5" dirty="0">
                          <a:solidFill>
                            <a:srgbClr val="000066"/>
                          </a:solidFill>
                          <a:latin typeface="+mn-lt"/>
                        </a:rPr>
                        <a:t>моєму, по</a:t>
                      </a:r>
                      <a:r>
                        <a:rPr lang="ru-RU" sz="1600" spc="-5" dirty="0">
                          <a:solidFill>
                            <a:srgbClr val="000066"/>
                          </a:solidFill>
                          <a:latin typeface="+mn-lt"/>
                        </a:rPr>
                        <a:t>-</a:t>
                      </a:r>
                      <a:r>
                        <a:rPr lang="uk-UA" sz="1600" spc="-5" dirty="0">
                          <a:solidFill>
                            <a:srgbClr val="000066"/>
                          </a:solidFill>
                          <a:latin typeface="+mn-lt"/>
                        </a:rPr>
                        <a:t>вашому та ін.</a:t>
                      </a:r>
                      <a:endParaRPr lang="ru-RU" sz="12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NewtonC"/>
                      </a:endParaRPr>
                    </a:p>
                  </a:txBody>
                  <a:tcPr marL="17236" marR="17236" marT="17236" marB="17236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rgbClr val="000066"/>
                          </a:solidFill>
                          <a:latin typeface="+mn-lt"/>
                        </a:rPr>
                        <a:t>На його думку, ситуація набуває загрозливого характеру (Ю. Бедзик)</a:t>
                      </a:r>
                      <a:endParaRPr lang="ru-RU" sz="12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NewtonC"/>
                      </a:endParaRPr>
                    </a:p>
                  </a:txBody>
                  <a:tcPr marL="17236" marR="17236" marT="17236" marB="17236"/>
                </a:tc>
              </a:tr>
              <a:tr h="103114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latin typeface="+mn-lt"/>
                        </a:rPr>
                        <a:t>7. </a:t>
                      </a:r>
                      <a:r>
                        <a:rPr lang="uk-UA" sz="1600" dirty="0">
                          <a:solidFill>
                            <a:srgbClr val="000066"/>
                          </a:solidFill>
                          <a:latin typeface="+mn-lt"/>
                        </a:rPr>
                        <a:t>Активізацію уваги слухача або читача</a:t>
                      </a:r>
                      <a:endParaRPr lang="ru-RU" sz="12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NewtonC"/>
                      </a:endParaRPr>
                    </a:p>
                  </a:txBody>
                  <a:tcPr marL="17236" marR="17236" marT="17236" marB="17236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solidFill>
                            <a:srgbClr val="000066"/>
                          </a:solidFill>
                          <a:latin typeface="+mn-lt"/>
                        </a:rPr>
                        <a:t>Знаєте, вірите, уявіть собі, зверніть увагу, зрозумійте</a:t>
                      </a:r>
                      <a:endParaRPr lang="ru-RU" sz="1200">
                        <a:solidFill>
                          <a:srgbClr val="000066"/>
                        </a:solidFill>
                        <a:latin typeface="+mn-lt"/>
                        <a:ea typeface="Calibri"/>
                        <a:cs typeface="NewtonC"/>
                      </a:endParaRPr>
                    </a:p>
                  </a:txBody>
                  <a:tcPr marL="17236" marR="17236" marT="17236" marB="17236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rgbClr val="000066"/>
                          </a:solidFill>
                          <a:latin typeface="+mn-lt"/>
                        </a:rPr>
                        <a:t>А завтра ж у мене, знаєш, важливі справи в місті </a:t>
                      </a:r>
                      <a:endParaRPr lang="uk-UA" sz="1600" dirty="0" smtClean="0">
                        <a:solidFill>
                          <a:srgbClr val="000066"/>
                        </a:solidFill>
                        <a:latin typeface="+mn-lt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 smtClean="0">
                          <a:solidFill>
                            <a:srgbClr val="000066"/>
                          </a:solidFill>
                          <a:latin typeface="+mn-lt"/>
                        </a:rPr>
                        <a:t>(</a:t>
                      </a:r>
                      <a:r>
                        <a:rPr lang="uk-UA" sz="1600" dirty="0">
                          <a:solidFill>
                            <a:srgbClr val="000066"/>
                          </a:solidFill>
                          <a:latin typeface="+mn-lt"/>
                        </a:rPr>
                        <a:t>П. Жур)</a:t>
                      </a:r>
                      <a:endParaRPr lang="ru-RU" sz="1200" dirty="0">
                        <a:solidFill>
                          <a:srgbClr val="000066"/>
                        </a:solidFill>
                        <a:latin typeface="+mn-lt"/>
                        <a:ea typeface="Calibri"/>
                        <a:cs typeface="NewtonC"/>
                      </a:endParaRPr>
                    </a:p>
                  </a:txBody>
                  <a:tcPr marL="17236" marR="17236" marT="17236" marB="17236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6c4e2e62f694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642938" y="571500"/>
            <a:ext cx="7847012" cy="8032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sz="4800" smtClean="0">
                <a:solidFill>
                  <a:srgbClr val="FF0000"/>
                </a:solidFill>
              </a:rPr>
              <a:t> Запам'ятайте</a:t>
            </a:r>
            <a:endParaRPr lang="ru-RU" sz="4800" b="1" smtClean="0">
              <a:solidFill>
                <a:srgbClr val="FF0000"/>
              </a:solidFill>
            </a:endParaRPr>
          </a:p>
        </p:txBody>
      </p:sp>
      <p:sp>
        <p:nvSpPr>
          <p:cNvPr id="7171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684213" y="1700213"/>
            <a:ext cx="3811587" cy="4395787"/>
          </a:xfrm>
        </p:spPr>
        <p:txBody>
          <a:bodyPr/>
          <a:lstStyle/>
          <a:p>
            <a:pPr>
              <a:defRPr/>
            </a:pPr>
            <a:r>
              <a:rPr lang="uk-UA" b="1" i="1" dirty="0" smtClean="0">
                <a:solidFill>
                  <a:schemeClr val="accent2">
                    <a:lumMod val="75000"/>
                  </a:schemeClr>
                </a:solidFill>
              </a:rPr>
              <a:t>Ніколи не бувають </a:t>
            </a:r>
            <a:r>
              <a:rPr lang="uk-UA" sz="3600" b="1" i="1" dirty="0" smtClean="0">
                <a:solidFill>
                  <a:srgbClr val="C00000"/>
                </a:solidFill>
              </a:rPr>
              <a:t>навіть, адже, тож, ніби, причому                  </a:t>
            </a:r>
            <a:r>
              <a:rPr lang="uk-UA" b="1" i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                            </a:t>
            </a:r>
            <a:endParaRPr lang="ru-RU" b="1" i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172" name="Rectangle 7"/>
          <p:cNvSpPr>
            <a:spLocks noGrp="1" noChangeArrowheads="1"/>
          </p:cNvSpPr>
          <p:nvPr>
            <p:ph sz="quarter" idx="2"/>
          </p:nvPr>
        </p:nvSpPr>
        <p:spPr>
          <a:xfrm>
            <a:off x="4787900" y="1714500"/>
            <a:ext cx="3887788" cy="43815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uk-UA" b="1" i="1" dirty="0" smtClean="0">
                <a:solidFill>
                  <a:schemeClr val="accent2">
                    <a:lumMod val="75000"/>
                  </a:schemeClr>
                </a:solidFill>
              </a:rPr>
              <a:t>вставними слова </a:t>
            </a:r>
            <a:r>
              <a:rPr lang="uk-UA" sz="3600" b="1" i="1" dirty="0" smtClean="0">
                <a:solidFill>
                  <a:srgbClr val="C00000"/>
                </a:solidFill>
              </a:rPr>
              <a:t>нібито, тільки, обов'язково, </a:t>
            </a:r>
            <a:endParaRPr lang="ru-RU" sz="3600" b="1" i="1" dirty="0" smtClean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616174553SlideId2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616174615SlideId25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616174615SlideId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616174633SlideId26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</TotalTime>
  <Words>674</Words>
  <PresentationFormat>Экран (4:3)</PresentationFormat>
  <Paragraphs>69</Paragraphs>
  <Slides>14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Эркер</vt:lpstr>
      <vt:lpstr>Точечный рисунок</vt:lpstr>
      <vt:lpstr>Тема</vt:lpstr>
      <vt:lpstr>Наша рідна українська мова – це основа нашої безмежно багатої культури. Це наш дух, наша душа, наша пісня...                                     О. Гончар.</vt:lpstr>
      <vt:lpstr>Завдання уроку:</vt:lpstr>
      <vt:lpstr>Завдання уроку:</vt:lpstr>
      <vt:lpstr>Лінгвістична розминка</vt:lpstr>
      <vt:lpstr>Слайд 6</vt:lpstr>
      <vt:lpstr>Робота з таблицею Групи вставних слів і сполучень слів за значенням </vt:lpstr>
      <vt:lpstr>Слайд 8</vt:lpstr>
      <vt:lpstr> Запам'ятайте</vt:lpstr>
      <vt:lpstr>У яких реченнях виділені слова є вставними, у яких – членами речення?</vt:lpstr>
      <vt:lpstr>Творче завдання з прийомом взаємоперевірки  Скласти чотири пари речень, щоб в одних слова кажуть, правда, видно, здавалося  були вставними, а в інших ці самі слова виступали в ролі членів речення.  Зразок. Треба, виходить, іти на додаткове заняття з алгебри. — З класу виходить гарна дівчина.  </vt:lpstr>
      <vt:lpstr>Відредагуйте речення.        Ароматичні добавки різних лікарських трав надають чаю дуже приємного, неповторного привкусу. Серед міроприємств по відзначенню цього свята були слідуючі: виступи музичних колективів,конкурси, вікторини. Пощипуючи соковиту траву й помахуючи хвостом, у коня задоволено мружилися очі.  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Тема.</dc:title>
  <dc:creator>Владимир</dc:creator>
  <cp:lastModifiedBy>Admin</cp:lastModifiedBy>
  <cp:revision>24</cp:revision>
  <dcterms:created xsi:type="dcterms:W3CDTF">2014-03-02T11:32:10Z</dcterms:created>
  <dcterms:modified xsi:type="dcterms:W3CDTF">2014-03-04T08:58:50Z</dcterms:modified>
</cp:coreProperties>
</file>